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71" r:id="rId7"/>
    <p:sldId id="270" r:id="rId8"/>
    <p:sldId id="272" r:id="rId9"/>
    <p:sldId id="282" r:id="rId10"/>
    <p:sldId id="260" r:id="rId11"/>
    <p:sldId id="261" r:id="rId12"/>
    <p:sldId id="262" r:id="rId13"/>
    <p:sldId id="263" r:id="rId14"/>
    <p:sldId id="265" r:id="rId15"/>
    <p:sldId id="264" r:id="rId16"/>
    <p:sldId id="266" r:id="rId17"/>
    <p:sldId id="267" r:id="rId18"/>
    <p:sldId id="268" r:id="rId19"/>
    <p:sldId id="273" r:id="rId20"/>
    <p:sldId id="276" r:id="rId21"/>
    <p:sldId id="278" r:id="rId22"/>
    <p:sldId id="283" r:id="rId23"/>
    <p:sldId id="279" r:id="rId24"/>
    <p:sldId id="291" r:id="rId25"/>
    <p:sldId id="287" r:id="rId26"/>
    <p:sldId id="288" r:id="rId27"/>
    <p:sldId id="292" r:id="rId28"/>
    <p:sldId id="274" r:id="rId29"/>
    <p:sldId id="275" r:id="rId30"/>
    <p:sldId id="280" r:id="rId31"/>
    <p:sldId id="281" r:id="rId32"/>
    <p:sldId id="284" r:id="rId33"/>
    <p:sldId id="285" r:id="rId34"/>
    <p:sldId id="286" r:id="rId35"/>
    <p:sldId id="289" r:id="rId36"/>
    <p:sldId id="29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33"/>
    <p:restoredTop sz="94682"/>
  </p:normalViewPr>
  <p:slideViewPr>
    <p:cSldViewPr snapToGrid="0" snapToObjects="1">
      <p:cViewPr>
        <p:scale>
          <a:sx n="76" d="100"/>
          <a:sy n="76" d="100"/>
        </p:scale>
        <p:origin x="-896" y="-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198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68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88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83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28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3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689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19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68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79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88022-F080-134C-9737-FFF1D907FB7E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25DF8-40E4-8848-8DA3-8E176C410E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9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ecurity.stackexchange.com/questions/2202/lessons-learned-and-misconceptions-regarding-encryption-and-cryptology/2206%232206" TargetMode="External"/><Relationship Id="rId3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oxie.org/blog/the-cryptographic-doom-principle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Bigram%23Bigram_frequency_in_the_English_language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Cryptography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Introduction to Offensive Security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266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Polyalphabetic Ciphers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character no longer always encrypts to the same result!</a:t>
            </a:r>
          </a:p>
          <a:p>
            <a:pPr lvl="1"/>
            <a:r>
              <a:rPr lang="en-US" dirty="0" smtClean="0"/>
              <a:t>The result somehow combines the message and a key</a:t>
            </a:r>
          </a:p>
          <a:p>
            <a:r>
              <a:rPr lang="en-US" dirty="0" err="1"/>
              <a:t>Vigenère</a:t>
            </a:r>
            <a:r>
              <a:rPr lang="en-US" dirty="0"/>
              <a:t> cipher</a:t>
            </a:r>
          </a:p>
          <a:p>
            <a:pPr lvl="1"/>
            <a:r>
              <a:rPr lang="en-US" dirty="0" smtClean="0"/>
              <a:t>Shift cipher where the offset is based on the current character in the key</a:t>
            </a:r>
          </a:p>
          <a:p>
            <a:pPr lvl="1"/>
            <a:r>
              <a:rPr lang="en-US" dirty="0" smtClean="0"/>
              <a:t>Message is "ABC", key is "ABC"</a:t>
            </a:r>
          </a:p>
          <a:p>
            <a:pPr lvl="2"/>
            <a:r>
              <a:rPr lang="en-US" dirty="0" smtClean="0"/>
              <a:t>A-&gt;A</a:t>
            </a:r>
          </a:p>
          <a:p>
            <a:pPr lvl="2"/>
            <a:r>
              <a:rPr lang="en-US" dirty="0" smtClean="0"/>
              <a:t>B-&gt;C</a:t>
            </a:r>
          </a:p>
          <a:p>
            <a:pPr lvl="2"/>
            <a:r>
              <a:rPr lang="en-US" dirty="0" smtClean="0"/>
              <a:t>C-&gt;E</a:t>
            </a:r>
          </a:p>
          <a:p>
            <a:pPr lvl="2"/>
            <a:r>
              <a:rPr lang="en-US" dirty="0" err="1" smtClean="0"/>
              <a:t>Ciphertext</a:t>
            </a:r>
            <a:r>
              <a:rPr lang="en-US" dirty="0" smtClean="0"/>
              <a:t> is "ACE"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87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772" y="0"/>
            <a:ext cx="6858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8731" y="3075057"/>
            <a:ext cx="3594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/>
              <a:t>Vigenère</a:t>
            </a:r>
            <a:r>
              <a:rPr lang="en-US" sz="4000" dirty="0"/>
              <a:t> </a:t>
            </a:r>
            <a:r>
              <a:rPr lang="en-US" sz="4000" dirty="0" smtClean="0"/>
              <a:t>square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2032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eXclusive</a:t>
            </a:r>
            <a:r>
              <a:rPr lang="en-US" dirty="0" smtClean="0"/>
              <a:t> OR</a:t>
            </a:r>
          </a:p>
          <a:p>
            <a:pPr lvl="1"/>
            <a:r>
              <a:rPr lang="en-US" dirty="0" smtClean="0"/>
              <a:t>You probably remember this from one of </a:t>
            </a:r>
            <a:r>
              <a:rPr lang="en-US" i="1" dirty="0" smtClean="0"/>
              <a:t>many</a:t>
            </a:r>
            <a:r>
              <a:rPr lang="en-US" dirty="0" smtClean="0"/>
              <a:t> prior classes</a:t>
            </a:r>
          </a:p>
          <a:p>
            <a:pPr lvl="1"/>
            <a:r>
              <a:rPr lang="en-US" dirty="0" smtClean="0"/>
              <a:t>Output is 1 if A </a:t>
            </a:r>
            <a:r>
              <a:rPr lang="en-US" i="1" dirty="0" smtClean="0"/>
              <a:t>or</a:t>
            </a:r>
            <a:r>
              <a:rPr lang="en-US" dirty="0" smtClean="0"/>
              <a:t> B is 1, but not if both are</a:t>
            </a:r>
          </a:p>
          <a:p>
            <a:pPr lvl="1"/>
            <a:r>
              <a:rPr lang="en-US" dirty="0" smtClean="0"/>
              <a:t>⊕ is the symbol to represent the operation</a:t>
            </a:r>
          </a:p>
          <a:p>
            <a:pPr lvl="2"/>
            <a:r>
              <a:rPr lang="en-US" dirty="0" smtClean="0"/>
              <a:t>Programming languages usually use ^</a:t>
            </a:r>
          </a:p>
          <a:p>
            <a:pPr lvl="1"/>
            <a:r>
              <a:rPr lang="en-US" dirty="0" smtClean="0"/>
              <a:t>Has some nice properties:</a:t>
            </a:r>
          </a:p>
          <a:p>
            <a:pPr lvl="2"/>
            <a:r>
              <a:rPr lang="en-US" dirty="0" smtClean="0"/>
              <a:t>A⊕B⊕A = B</a:t>
            </a:r>
          </a:p>
          <a:p>
            <a:pPr lvl="3"/>
            <a:r>
              <a:rPr lang="en-US" dirty="0" smtClean="0"/>
              <a:t>It is its own inverse</a:t>
            </a:r>
          </a:p>
          <a:p>
            <a:pPr lvl="2"/>
            <a:r>
              <a:rPr lang="en-US" dirty="0" smtClean="0"/>
              <a:t>(A⊕B)⊕C = A⊕(B⊕C)</a:t>
            </a:r>
          </a:p>
          <a:p>
            <a:pPr lvl="3"/>
            <a:r>
              <a:rPr lang="en-US" dirty="0" err="1" smtClean="0"/>
              <a:t>Commutativity</a:t>
            </a:r>
            <a:endParaRPr lang="en-US" dirty="0" smtClean="0"/>
          </a:p>
          <a:p>
            <a:pPr lvl="3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6300" y="2959894"/>
            <a:ext cx="15875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815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A⊕B⊕A = B</a:t>
            </a:r>
          </a:p>
          <a:p>
            <a:pPr lvl="1"/>
            <a:r>
              <a:rPr lang="en-US" dirty="0" smtClean="0"/>
              <a:t>It is its own inverse</a:t>
            </a:r>
          </a:p>
          <a:p>
            <a:r>
              <a:rPr lang="en-US" dirty="0" smtClean="0"/>
              <a:t>If A is a key and can be transmitted securely, we can use this to encrypt!</a:t>
            </a:r>
          </a:p>
          <a:p>
            <a:r>
              <a:rPr lang="en-US" dirty="0" smtClean="0"/>
              <a:t>Example</a:t>
            </a:r>
          </a:p>
          <a:p>
            <a:pPr lvl="1"/>
            <a:r>
              <a:rPr lang="en-US" dirty="0" smtClean="0"/>
              <a:t>Alice wants to send m=13 to Bob</a:t>
            </a:r>
          </a:p>
          <a:p>
            <a:pPr lvl="1"/>
            <a:r>
              <a:rPr lang="en-US" dirty="0" smtClean="0"/>
              <a:t>They've agreed on k=60</a:t>
            </a:r>
          </a:p>
          <a:p>
            <a:pPr lvl="1"/>
            <a:r>
              <a:rPr lang="en-US" dirty="0" smtClean="0"/>
              <a:t>Alice computes 13 ^ 60 = 49, and sends it to Bob</a:t>
            </a:r>
          </a:p>
          <a:p>
            <a:pPr lvl="1"/>
            <a:r>
              <a:rPr lang="en-US" dirty="0" smtClean="0"/>
              <a:t>Bob computes 49 ^ 60 = 13.</a:t>
            </a:r>
          </a:p>
          <a:p>
            <a:pPr lvl="1"/>
            <a:r>
              <a:rPr lang="en-US" dirty="0" smtClean="0"/>
              <a:t>Eve meanwhile only sees 49!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638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Example 2</a:t>
            </a:r>
          </a:p>
          <a:p>
            <a:pPr lvl="1"/>
            <a:r>
              <a:rPr lang="en-US" dirty="0" smtClean="0"/>
              <a:t>Alice wants to send m="Hello!" (</a:t>
            </a:r>
            <a:r>
              <a:rPr lang="cs-CZ" dirty="0" smtClean="0"/>
              <a:t>[72, 101, 108, 108, 111, 33]</a:t>
            </a:r>
            <a:r>
              <a:rPr lang="en-US" dirty="0" smtClean="0"/>
              <a:t>) to Bob</a:t>
            </a:r>
          </a:p>
          <a:p>
            <a:pPr lvl="1"/>
            <a:r>
              <a:rPr lang="en-US" dirty="0" smtClean="0"/>
              <a:t>They've agreed on k="</a:t>
            </a:r>
            <a:r>
              <a:rPr lang="en-US" dirty="0" err="1" smtClean="0"/>
              <a:t>foobar</a:t>
            </a:r>
            <a:r>
              <a:rPr lang="en-US" dirty="0" smtClean="0"/>
              <a:t>" (</a:t>
            </a:r>
            <a:r>
              <a:rPr lang="cs-CZ" dirty="0" smtClean="0"/>
              <a:t>[102, 111, 111, 98, 97, 114])</a:t>
            </a:r>
            <a:endParaRPr lang="en-US" dirty="0" smtClean="0"/>
          </a:p>
          <a:p>
            <a:pPr lvl="1"/>
            <a:r>
              <a:rPr lang="en-US" dirty="0" smtClean="0"/>
              <a:t>Alice computes 72^102=46, 101^111=10, etc. and sends it to Bob</a:t>
            </a:r>
          </a:p>
          <a:p>
            <a:pPr lvl="1"/>
            <a:r>
              <a:rPr lang="en-US" dirty="0" smtClean="0"/>
              <a:t>Bob computes 46^102=72, 10^111=101, etc.</a:t>
            </a:r>
          </a:p>
          <a:p>
            <a:pPr lvl="1"/>
            <a:r>
              <a:rPr lang="en-US" dirty="0" smtClean="0"/>
              <a:t>Eve only sees </a:t>
            </a:r>
            <a:r>
              <a:rPr lang="cs-CZ" dirty="0" smtClean="0"/>
              <a:t>[46, 10, 3, 14, 14, 83]</a:t>
            </a:r>
          </a:p>
          <a:p>
            <a:r>
              <a:rPr lang="cs-CZ" dirty="0" err="1" smtClean="0"/>
              <a:t>This</a:t>
            </a:r>
            <a:r>
              <a:rPr lang="cs-CZ" dirty="0" smtClean="0"/>
              <a:t> </a:t>
            </a:r>
            <a:r>
              <a:rPr lang="cs-CZ" dirty="0" err="1" smtClean="0"/>
              <a:t>is</a:t>
            </a:r>
            <a:r>
              <a:rPr lang="cs-CZ" dirty="0" smtClean="0"/>
              <a:t> a </a:t>
            </a:r>
            <a:r>
              <a:rPr lang="cs-CZ" dirty="0" err="1" smtClean="0"/>
              <a:t>One</a:t>
            </a:r>
            <a:r>
              <a:rPr lang="cs-CZ" dirty="0" smtClean="0"/>
              <a:t> </a:t>
            </a:r>
            <a:r>
              <a:rPr lang="cs-CZ" dirty="0" err="1" smtClean="0"/>
              <a:t>Time</a:t>
            </a:r>
            <a:r>
              <a:rPr lang="cs-CZ" dirty="0" smtClean="0"/>
              <a:t> </a:t>
            </a:r>
            <a:r>
              <a:rPr lang="cs-CZ" dirty="0" err="1" smtClean="0"/>
              <a:t>Pad</a:t>
            </a:r>
            <a:r>
              <a:rPr lang="cs-CZ" dirty="0" smtClean="0"/>
              <a:t> (OTP) </a:t>
            </a:r>
            <a:r>
              <a:rPr lang="cs-CZ" dirty="0" err="1" smtClean="0"/>
              <a:t>which</a:t>
            </a:r>
            <a:r>
              <a:rPr lang="cs-CZ" dirty="0" smtClean="0"/>
              <a:t> </a:t>
            </a:r>
            <a:r>
              <a:rPr lang="cs-CZ" dirty="0" err="1" smtClean="0"/>
              <a:t>is</a:t>
            </a:r>
            <a:r>
              <a:rPr lang="cs-CZ" dirty="0" smtClean="0"/>
              <a:t> </a:t>
            </a:r>
            <a:r>
              <a:rPr lang="cs-CZ" dirty="0" err="1" smtClean="0"/>
              <a:t>perfectly</a:t>
            </a:r>
            <a:r>
              <a:rPr lang="cs-CZ" dirty="0" smtClean="0"/>
              <a:t> </a:t>
            </a:r>
            <a:r>
              <a:rPr lang="cs-CZ" dirty="0" err="1" smtClean="0"/>
              <a:t>secure</a:t>
            </a:r>
            <a:endParaRPr lang="cs-CZ" dirty="0" smtClean="0"/>
          </a:p>
          <a:p>
            <a:pPr lvl="1"/>
            <a:r>
              <a:rPr lang="cs-CZ" dirty="0" smtClean="0"/>
              <a:t>As long as </a:t>
            </a:r>
            <a:r>
              <a:rPr lang="cs-CZ" dirty="0" err="1" smtClean="0"/>
              <a:t>you</a:t>
            </a:r>
            <a:r>
              <a:rPr lang="cs-CZ" dirty="0" smtClean="0"/>
              <a:t> </a:t>
            </a:r>
            <a:r>
              <a:rPr lang="cs-CZ" dirty="0" err="1" smtClean="0"/>
              <a:t>don’t</a:t>
            </a:r>
            <a:r>
              <a:rPr lang="cs-CZ" dirty="0" smtClean="0"/>
              <a:t> </a:t>
            </a:r>
            <a:r>
              <a:rPr lang="cs-CZ" dirty="0" err="1" smtClean="0"/>
              <a:t>reuse</a:t>
            </a:r>
            <a:r>
              <a:rPr lang="cs-CZ" dirty="0" smtClean="0"/>
              <a:t>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cs-CZ" dirty="0" err="1" smtClean="0"/>
              <a:t>one</a:t>
            </a:r>
            <a:r>
              <a:rPr lang="cs-CZ" dirty="0" smtClean="0"/>
              <a:t> </a:t>
            </a:r>
            <a:r>
              <a:rPr lang="cs-CZ" dirty="0" err="1" smtClean="0"/>
              <a:t>time</a:t>
            </a:r>
            <a:r>
              <a:rPr lang="cs-CZ" dirty="0" smtClean="0"/>
              <a:t> </a:t>
            </a:r>
            <a:r>
              <a:rPr lang="cs-CZ" dirty="0" err="1" smtClean="0"/>
              <a:t>pad</a:t>
            </a:r>
            <a:endParaRPr lang="cs-CZ" dirty="0" smtClean="0"/>
          </a:p>
          <a:p>
            <a:pPr lvl="1"/>
            <a:r>
              <a:rPr lang="cs-CZ" dirty="0" smtClean="0"/>
              <a:t>As long as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cs-CZ" dirty="0" err="1" smtClean="0"/>
              <a:t>one</a:t>
            </a:r>
            <a:r>
              <a:rPr lang="cs-CZ" dirty="0" smtClean="0"/>
              <a:t> </a:t>
            </a:r>
            <a:r>
              <a:rPr lang="cs-CZ" dirty="0" err="1" smtClean="0"/>
              <a:t>time</a:t>
            </a:r>
            <a:r>
              <a:rPr lang="cs-CZ" dirty="0" smtClean="0"/>
              <a:t> </a:t>
            </a:r>
            <a:r>
              <a:rPr lang="cs-CZ" dirty="0" err="1" smtClean="0"/>
              <a:t>pad</a:t>
            </a:r>
            <a:r>
              <a:rPr lang="cs-CZ" dirty="0" smtClean="0"/>
              <a:t> </a:t>
            </a:r>
            <a:r>
              <a:rPr lang="cs-CZ" dirty="0" err="1" smtClean="0"/>
              <a:t>is</a:t>
            </a:r>
            <a:r>
              <a:rPr lang="cs-CZ" dirty="0" smtClean="0"/>
              <a:t> </a:t>
            </a:r>
            <a:r>
              <a:rPr lang="cs-CZ" dirty="0" err="1" smtClean="0"/>
              <a:t>truly</a:t>
            </a:r>
            <a:r>
              <a:rPr lang="cs-CZ" dirty="0" smtClean="0"/>
              <a:t> </a:t>
            </a:r>
            <a:r>
              <a:rPr lang="cs-CZ" dirty="0" err="1" smtClean="0"/>
              <a:t>random</a:t>
            </a:r>
            <a:endParaRPr lang="cs-CZ" dirty="0" smtClean="0"/>
          </a:p>
          <a:p>
            <a:r>
              <a:rPr lang="en-US" dirty="0" smtClean="0"/>
              <a:t>However, this relies on k being transmitted securely out of band</a:t>
            </a:r>
          </a:p>
          <a:p>
            <a:pPr lvl="1"/>
            <a:r>
              <a:rPr lang="en-US" dirty="0" smtClean="0"/>
              <a:t>So why not transfer m this way</a:t>
            </a:r>
            <a:r>
              <a:rPr lang="en-US" dirty="0" smtClean="0"/>
              <a:t>?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492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let's use a single byte!</a:t>
            </a:r>
          </a:p>
          <a:p>
            <a:r>
              <a:rPr lang="en-US" dirty="0" smtClean="0"/>
              <a:t>Alice wants to send m="Hello!" (</a:t>
            </a:r>
            <a:r>
              <a:rPr lang="cs-CZ" dirty="0" smtClean="0"/>
              <a:t>[72, 101, 108, 108, 111, 33]</a:t>
            </a:r>
            <a:r>
              <a:rPr lang="en-US" dirty="0" smtClean="0"/>
              <a:t>) to Bob</a:t>
            </a:r>
          </a:p>
          <a:p>
            <a:r>
              <a:rPr lang="en-US" dirty="0" smtClean="0"/>
              <a:t>They've agreed on k=60</a:t>
            </a:r>
          </a:p>
          <a:p>
            <a:r>
              <a:rPr lang="en-US" dirty="0" smtClean="0"/>
              <a:t>Alice computes 72^60=116, 101^60=89, etc. and sends it to Bob</a:t>
            </a:r>
          </a:p>
          <a:p>
            <a:r>
              <a:rPr lang="en-US" dirty="0" smtClean="0"/>
              <a:t>Bob computes 116^60=72, 89^60=101, etc.</a:t>
            </a:r>
          </a:p>
          <a:p>
            <a:r>
              <a:rPr lang="en-US" dirty="0" smtClean="0"/>
              <a:t>Eve only sees </a:t>
            </a:r>
            <a:r>
              <a:rPr lang="cs-CZ" dirty="0" smtClean="0"/>
              <a:t>[116, 89, 80, 80, 83, 29]</a:t>
            </a:r>
          </a:p>
          <a:p>
            <a:r>
              <a:rPr lang="cs-CZ" dirty="0" smtClean="0"/>
              <a:t>But</a:t>
            </a:r>
            <a:r>
              <a:rPr lang="mr-IN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7374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 tries to decrypt </a:t>
            </a:r>
            <a:r>
              <a:rPr lang="cs-CZ" dirty="0" smtClean="0"/>
              <a:t>[116, 89, 80, 80, 83, 29] </a:t>
            </a:r>
            <a:r>
              <a:rPr lang="cs-CZ" dirty="0" err="1" smtClean="0"/>
              <a:t>with</a:t>
            </a:r>
            <a:r>
              <a:rPr lang="cs-CZ" dirty="0" smtClean="0"/>
              <a:t> </a:t>
            </a:r>
            <a:r>
              <a:rPr lang="cs-CZ" dirty="0" err="1" smtClean="0"/>
              <a:t>all</a:t>
            </a:r>
            <a:r>
              <a:rPr lang="cs-CZ" dirty="0" smtClean="0"/>
              <a:t> 1 byte </a:t>
            </a:r>
            <a:r>
              <a:rPr lang="cs-CZ" dirty="0" err="1" smtClean="0"/>
              <a:t>values</a:t>
            </a:r>
            <a:endParaRPr lang="cs-CZ" dirty="0" smtClean="0"/>
          </a:p>
          <a:p>
            <a:r>
              <a:rPr lang="cs-CZ" dirty="0" err="1" smtClean="0"/>
              <a:t>One</a:t>
            </a:r>
            <a:r>
              <a:rPr lang="cs-CZ" dirty="0" smtClean="0"/>
              <a:t> </a:t>
            </a:r>
            <a:r>
              <a:rPr lang="cs-CZ" dirty="0" err="1" smtClean="0"/>
              <a:t>of</a:t>
            </a:r>
            <a:r>
              <a:rPr lang="cs-CZ" dirty="0" smtClean="0"/>
              <a:t> </a:t>
            </a:r>
            <a:r>
              <a:rPr lang="cs-CZ" dirty="0" err="1" smtClean="0"/>
              <a:t>them</a:t>
            </a:r>
            <a:r>
              <a:rPr lang="cs-CZ" dirty="0" smtClean="0"/>
              <a:t> </a:t>
            </a:r>
            <a:r>
              <a:rPr lang="cs-CZ" dirty="0" err="1" smtClean="0"/>
              <a:t>works</a:t>
            </a:r>
            <a:r>
              <a:rPr lang="cs-CZ" dirty="0" smtClean="0"/>
              <a:t>! 60</a:t>
            </a:r>
          </a:p>
          <a:p>
            <a:r>
              <a:rPr lang="cs-CZ" dirty="0" err="1" smtClean="0"/>
              <a:t>Could</a:t>
            </a:r>
            <a:r>
              <a:rPr lang="cs-CZ" dirty="0" smtClean="0"/>
              <a:t> </a:t>
            </a:r>
            <a:r>
              <a:rPr lang="cs-CZ" dirty="0" err="1" smtClean="0"/>
              <a:t>also</a:t>
            </a:r>
            <a:r>
              <a:rPr lang="cs-CZ" dirty="0" smtClean="0"/>
              <a:t> use </a:t>
            </a:r>
            <a:r>
              <a:rPr lang="cs-CZ" dirty="0" err="1" smtClean="0"/>
              <a:t>frequency</a:t>
            </a:r>
            <a:r>
              <a:rPr lang="cs-CZ" dirty="0" smtClean="0"/>
              <a:t> </a:t>
            </a:r>
            <a:r>
              <a:rPr lang="cs-CZ" dirty="0" err="1" smtClean="0"/>
              <a:t>analysis</a:t>
            </a:r>
            <a:endParaRPr lang="cs-CZ" dirty="0" smtClean="0"/>
          </a:p>
          <a:p>
            <a:pPr lvl="1"/>
            <a:r>
              <a:rPr lang="cs-CZ" dirty="0" err="1" smtClean="0"/>
              <a:t>Sometimes</a:t>
            </a:r>
            <a:r>
              <a:rPr lang="cs-CZ" dirty="0" smtClean="0"/>
              <a:t> NULL </a:t>
            </a:r>
            <a:r>
              <a:rPr lang="cs-CZ" dirty="0" smtClean="0"/>
              <a:t>byte </a:t>
            </a:r>
            <a:r>
              <a:rPr lang="cs-CZ" dirty="0" smtClean="0"/>
              <a:t>(</a:t>
            </a:r>
            <a:r>
              <a:rPr lang="cs-CZ" dirty="0" err="1" smtClean="0"/>
              <a:t>or</a:t>
            </a:r>
            <a:r>
              <a:rPr lang="cs-CZ" dirty="0" smtClean="0"/>
              <a:t> </a:t>
            </a:r>
            <a:r>
              <a:rPr lang="cs-CZ" dirty="0" err="1" smtClean="0"/>
              <a:t>another</a:t>
            </a:r>
            <a:r>
              <a:rPr lang="cs-CZ" dirty="0" smtClean="0"/>
              <a:t> </a:t>
            </a:r>
            <a:r>
              <a:rPr lang="cs-CZ" dirty="0" err="1" smtClean="0"/>
              <a:t>constant</a:t>
            </a:r>
            <a:r>
              <a:rPr lang="cs-CZ" dirty="0" smtClean="0"/>
              <a:t>) </a:t>
            </a:r>
            <a:r>
              <a:rPr lang="cs-CZ" dirty="0" err="1" smtClean="0"/>
              <a:t>is</a:t>
            </a:r>
            <a:r>
              <a:rPr lang="cs-CZ" dirty="0" smtClean="0"/>
              <a:t> </a:t>
            </a:r>
            <a:r>
              <a:rPr lang="cs-CZ" dirty="0" err="1" smtClean="0"/>
              <a:t>common</a:t>
            </a:r>
            <a:r>
              <a:rPr lang="cs-CZ" dirty="0" smtClean="0"/>
              <a:t> as </a:t>
            </a:r>
            <a:r>
              <a:rPr lang="cs-CZ" dirty="0" err="1" smtClean="0"/>
              <a:t>well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0^k = k, so a large chunk of the same values may be the key</a:t>
            </a:r>
            <a:r>
              <a:rPr lang="mr-IN" dirty="0" smtClean="0"/>
              <a:t>…</a:t>
            </a:r>
            <a:endParaRPr lang="cs-CZ" dirty="0" smtClean="0"/>
          </a:p>
          <a:p>
            <a:r>
              <a:rPr lang="cs-CZ" dirty="0" err="1" smtClean="0"/>
              <a:t>This</a:t>
            </a:r>
            <a:r>
              <a:rPr lang="cs-CZ" dirty="0" smtClean="0"/>
              <a:t> </a:t>
            </a:r>
            <a:r>
              <a:rPr lang="cs-CZ" dirty="0" err="1" smtClean="0"/>
              <a:t>breaks</a:t>
            </a:r>
            <a:r>
              <a:rPr lang="cs-CZ" dirty="0" smtClean="0"/>
              <a:t>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cs-CZ" dirty="0" err="1" smtClean="0"/>
              <a:t>cryptosystem</a:t>
            </a:r>
            <a:r>
              <a:rPr lang="cs-CZ" dirty="0" smtClean="0"/>
              <a:t> </a:t>
            </a:r>
            <a:r>
              <a:rPr lang="cs-CZ" dirty="0" err="1" smtClean="0"/>
              <a:t>entirely</a:t>
            </a:r>
            <a:r>
              <a:rPr lang="cs-CZ" dirty="0" smtClean="0"/>
              <a:t> as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cs-CZ" dirty="0" err="1" smtClean="0"/>
              <a:t>security</a:t>
            </a:r>
            <a:r>
              <a:rPr lang="cs-CZ" dirty="0" smtClean="0"/>
              <a:t> </a:t>
            </a:r>
            <a:r>
              <a:rPr lang="cs-CZ" dirty="0" err="1" smtClean="0"/>
              <a:t>hinges</a:t>
            </a:r>
            <a:r>
              <a:rPr lang="cs-CZ" dirty="0" smtClean="0"/>
              <a:t> on a single byte </a:t>
            </a:r>
            <a:r>
              <a:rPr lang="cs-CZ" dirty="0" err="1" smtClean="0"/>
              <a:t>which</a:t>
            </a:r>
            <a:r>
              <a:rPr lang="cs-CZ" dirty="0" smtClean="0"/>
              <a:t> </a:t>
            </a:r>
            <a:r>
              <a:rPr lang="cs-CZ" dirty="0" err="1" smtClean="0"/>
              <a:t>can</a:t>
            </a:r>
            <a:r>
              <a:rPr lang="cs-CZ" dirty="0" smtClean="0"/>
              <a:t> </a:t>
            </a:r>
            <a:r>
              <a:rPr lang="cs-CZ" dirty="0" err="1" smtClean="0"/>
              <a:t>be</a:t>
            </a:r>
            <a:r>
              <a:rPr lang="cs-CZ" dirty="0" smtClean="0"/>
              <a:t> </a:t>
            </a:r>
            <a:r>
              <a:rPr lang="cs-CZ" dirty="0" err="1" smtClean="0"/>
              <a:t>quickly</a:t>
            </a:r>
            <a:r>
              <a:rPr lang="cs-CZ" dirty="0" smtClean="0"/>
              <a:t> </a:t>
            </a:r>
            <a:r>
              <a:rPr lang="cs-CZ" dirty="0" err="1" smtClean="0"/>
              <a:t>brute</a:t>
            </a:r>
            <a:r>
              <a:rPr lang="cs-CZ" dirty="0" smtClean="0"/>
              <a:t> </a:t>
            </a:r>
            <a:r>
              <a:rPr lang="cs-CZ" dirty="0" err="1" smtClean="0"/>
              <a:t>forced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2743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Ok, what about a repeating multi-byte key?</a:t>
            </a:r>
          </a:p>
          <a:p>
            <a:r>
              <a:rPr lang="en-US" dirty="0" smtClean="0"/>
              <a:t>Alice and Bob agree on k="</a:t>
            </a:r>
            <a:r>
              <a:rPr lang="en-US" dirty="0" err="1" smtClean="0"/>
              <a:t>SecretKey</a:t>
            </a:r>
            <a:r>
              <a:rPr lang="en-US" dirty="0" smtClean="0"/>
              <a:t>" (</a:t>
            </a:r>
            <a:r>
              <a:rPr lang="fi-FI" dirty="0" smtClean="0"/>
              <a:t>[83, 101, 99, 114, 101, 116, 75, 101, 121]</a:t>
            </a:r>
            <a:r>
              <a:rPr lang="en-US" dirty="0" smtClean="0"/>
              <a:t>)</a:t>
            </a:r>
          </a:p>
          <a:p>
            <a:r>
              <a:rPr lang="en-US" dirty="0" smtClean="0"/>
              <a:t>For the sake of analysis, lets say m={contents of Alice in Wonderland}</a:t>
            </a:r>
          </a:p>
          <a:p>
            <a:r>
              <a:rPr lang="en-US" dirty="0" smtClean="0"/>
              <a:t>How can we break this?</a:t>
            </a:r>
          </a:p>
        </p:txBody>
      </p:sp>
    </p:spTree>
    <p:extLst>
      <p:ext uri="{BB962C8B-B14F-4D97-AF65-F5344CB8AC3E}">
        <p14:creationId xmlns:p14="http://schemas.microsoft.com/office/powerpoint/2010/main" val="1101796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k="</a:t>
            </a:r>
            <a:r>
              <a:rPr lang="en-US" dirty="0" err="1" smtClean="0"/>
              <a:t>SecretKey</a:t>
            </a:r>
            <a:r>
              <a:rPr lang="en-US" dirty="0" smtClean="0"/>
              <a:t>" (</a:t>
            </a:r>
            <a:r>
              <a:rPr lang="fi-FI" dirty="0" smtClean="0"/>
              <a:t>[83, 101, 99, 114, 101, 116, 75, 101, 121]</a:t>
            </a:r>
            <a:r>
              <a:rPr lang="en-US" dirty="0" smtClean="0"/>
              <a:t>)</a:t>
            </a:r>
          </a:p>
          <a:p>
            <a:r>
              <a:rPr lang="en-US" dirty="0" smtClean="0"/>
              <a:t>If </a:t>
            </a:r>
            <a:r>
              <a:rPr lang="en-US" dirty="0" err="1" smtClean="0"/>
              <a:t>len</a:t>
            </a:r>
            <a:r>
              <a:rPr lang="en-US" dirty="0" smtClean="0"/>
              <a:t>(k) is known, create a new </a:t>
            </a:r>
            <a:r>
              <a:rPr lang="en-US" dirty="0" err="1" smtClean="0"/>
              <a:t>ciphertext</a:t>
            </a:r>
            <a:r>
              <a:rPr lang="en-US" dirty="0" smtClean="0"/>
              <a:t> with every </a:t>
            </a:r>
            <a:r>
              <a:rPr lang="en-US" dirty="0" err="1" smtClean="0"/>
              <a:t>len</a:t>
            </a:r>
            <a:r>
              <a:rPr lang="en-US" dirty="0" smtClean="0"/>
              <a:t>(k)'</a:t>
            </a:r>
            <a:r>
              <a:rPr lang="en-US" dirty="0" err="1" smtClean="0"/>
              <a:t>th</a:t>
            </a:r>
            <a:r>
              <a:rPr lang="en-US" dirty="0" smtClean="0"/>
              <a:t> character</a:t>
            </a:r>
          </a:p>
          <a:p>
            <a:pPr lvl="1"/>
            <a:r>
              <a:rPr lang="en-US" dirty="0" smtClean="0"/>
              <a:t>i.e. take char 0, 9, 18, 27, etc. in one group, 1, 10, 19, 28, etc. in another,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Then we can just perform our single-byte attack on each group</a:t>
            </a:r>
          </a:p>
        </p:txBody>
      </p:sp>
    </p:spTree>
    <p:extLst>
      <p:ext uri="{BB962C8B-B14F-4D97-AF65-F5344CB8AC3E}">
        <p14:creationId xmlns:p14="http://schemas.microsoft.com/office/powerpoint/2010/main" val="816302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Symmetric Crypto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XOR is symmetric </a:t>
            </a:r>
            <a:r>
              <a:rPr lang="mr-IN" dirty="0" smtClean="0"/>
              <a:t>–</a:t>
            </a:r>
            <a:r>
              <a:rPr lang="en-US" dirty="0" smtClean="0"/>
              <a:t> both Alice and Bob use the same key k</a:t>
            </a:r>
          </a:p>
          <a:p>
            <a:r>
              <a:rPr lang="en-US" dirty="0" smtClean="0"/>
              <a:t>Other common symmetric crypto schemes:</a:t>
            </a:r>
          </a:p>
          <a:p>
            <a:pPr lvl="1"/>
            <a:r>
              <a:rPr lang="en-US" dirty="0" smtClean="0"/>
              <a:t>RC4</a:t>
            </a:r>
          </a:p>
          <a:p>
            <a:pPr lvl="1"/>
            <a:r>
              <a:rPr lang="en-US" dirty="0" smtClean="0"/>
              <a:t>DES</a:t>
            </a:r>
          </a:p>
          <a:p>
            <a:pPr lvl="1"/>
            <a:r>
              <a:rPr lang="en-US" dirty="0" smtClean="0"/>
              <a:t>3DES</a:t>
            </a:r>
          </a:p>
          <a:p>
            <a:pPr lvl="1"/>
            <a:r>
              <a:rPr lang="en-US" dirty="0" smtClean="0"/>
              <a:t>AES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7365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Cryptography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Transmitting a message between 2 parties without having a listener be able to tell what's being said</a:t>
            </a:r>
          </a:p>
          <a:p>
            <a:pPr lvl="1"/>
            <a:r>
              <a:rPr lang="en-US" dirty="0" smtClean="0"/>
              <a:t>Alice wants to talk to Bob</a:t>
            </a:r>
          </a:p>
          <a:p>
            <a:pPr lvl="1"/>
            <a:r>
              <a:rPr lang="en-US" dirty="0" smtClean="0"/>
              <a:t>But Eve is eavesdropping!</a:t>
            </a:r>
          </a:p>
          <a:p>
            <a:pPr lvl="1"/>
            <a:r>
              <a:rPr lang="en-US" dirty="0" smtClean="0"/>
              <a:t>How can Alice talk with Bob privately?</a:t>
            </a:r>
          </a:p>
        </p:txBody>
      </p:sp>
    </p:spTree>
    <p:extLst>
      <p:ext uri="{BB962C8B-B14F-4D97-AF65-F5344CB8AC3E}">
        <p14:creationId xmlns:p14="http://schemas.microsoft.com/office/powerpoint/2010/main" val="347683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Block based symmetric encryption</a:t>
            </a:r>
          </a:p>
          <a:p>
            <a:r>
              <a:rPr lang="en-US" dirty="0" smtClean="0"/>
              <a:t>Input is chunked into blocks of 16, 24, or 32 bytes (128, 192, 256 bits)</a:t>
            </a:r>
          </a:p>
          <a:p>
            <a:r>
              <a:rPr lang="en-US" dirty="0" smtClean="0"/>
              <a:t>Multiple modes</a:t>
            </a:r>
          </a:p>
          <a:p>
            <a:pPr lvl="1"/>
            <a:r>
              <a:rPr lang="en-US" dirty="0" smtClean="0"/>
              <a:t>ECB</a:t>
            </a:r>
          </a:p>
          <a:p>
            <a:pPr lvl="2"/>
            <a:r>
              <a:rPr lang="en-US" dirty="0" smtClean="0"/>
              <a:t>Flaw: same input block results in same output block</a:t>
            </a:r>
          </a:p>
          <a:p>
            <a:pPr lvl="1"/>
            <a:r>
              <a:rPr lang="en-US" dirty="0" smtClean="0"/>
              <a:t>CBC</a:t>
            </a:r>
          </a:p>
          <a:p>
            <a:pPr lvl="2"/>
            <a:r>
              <a:rPr lang="en-US" dirty="0" smtClean="0"/>
              <a:t>Flaw: malleable. XOR on the </a:t>
            </a:r>
            <a:r>
              <a:rPr lang="en-US" dirty="0" err="1" smtClean="0"/>
              <a:t>ciphertext</a:t>
            </a:r>
            <a:r>
              <a:rPr lang="en-US" dirty="0" smtClean="0"/>
              <a:t> XORs the plaintext when decrypted</a:t>
            </a:r>
          </a:p>
          <a:p>
            <a:pPr lvl="1"/>
            <a:r>
              <a:rPr lang="en-US" dirty="0" smtClean="0"/>
              <a:t>CTR</a:t>
            </a:r>
          </a:p>
          <a:p>
            <a:pPr lvl="1"/>
            <a:r>
              <a:rPr lang="en-US" dirty="0" smtClean="0"/>
              <a:t>GCM</a:t>
            </a:r>
          </a:p>
          <a:p>
            <a:pPr lvl="1"/>
            <a:r>
              <a:rPr lang="mr-IN" dirty="0" smtClean="0"/>
              <a:t>…</a:t>
            </a:r>
            <a:r>
              <a:rPr lang="en-US" dirty="0" smtClean="0"/>
              <a:t> many more</a:t>
            </a:r>
          </a:p>
        </p:txBody>
      </p:sp>
    </p:spTree>
    <p:extLst>
      <p:ext uri="{BB962C8B-B14F-4D97-AF65-F5344CB8AC3E}">
        <p14:creationId xmlns:p14="http://schemas.microsoft.com/office/powerpoint/2010/main" val="1345963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ECB Penguin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5050" y="2356644"/>
            <a:ext cx="75819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469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CBC Decryption Overview</a:t>
            </a:r>
            <a:endParaRPr lang="en-US" dirty="0"/>
          </a:p>
        </p:txBody>
      </p:sp>
      <p:pic>
        <p:nvPicPr>
          <p:cNvPr id="4" name="Picture 3" descr="Cbc_decryp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351" y="1909536"/>
            <a:ext cx="9698816" cy="358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20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3739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CBC Malleability Demo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639331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Real-World CBC Malleability Attacks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879771"/>
            <a:ext cx="10515600" cy="1297192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https://security.stackexchange.com/questions/2202/lessons-learned-and-misconceptions-regarding-encryption-and-cryptology/2206#</a:t>
            </a:r>
            <a:r>
              <a:rPr lang="en-US" dirty="0" smtClean="0">
                <a:hlinkClick r:id="rId2"/>
              </a:rPr>
              <a:t>2206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Screenshot 2018-11-28 15.43.1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204" y="2153851"/>
            <a:ext cx="85725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018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to Malleability?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i="1" dirty="0" smtClean="0"/>
              <a:t>authenticated encryption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Many out-of-the-box cipher modes support authentication natively</a:t>
            </a:r>
          </a:p>
          <a:p>
            <a:pPr lvl="1"/>
            <a:r>
              <a:rPr lang="en-US" dirty="0" smtClean="0"/>
              <a:t>GCM, EAX, CCM, OCB,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Do-it-yourself (less recommended):</a:t>
            </a:r>
          </a:p>
          <a:p>
            <a:pPr lvl="1"/>
            <a:r>
              <a:rPr lang="en-US" dirty="0" smtClean="0"/>
              <a:t>We can use a </a:t>
            </a:r>
            <a:r>
              <a:rPr lang="en-US" i="1" dirty="0" smtClean="0"/>
              <a:t>message authentication code</a:t>
            </a:r>
            <a:r>
              <a:rPr lang="en-US" dirty="0" smtClean="0"/>
              <a:t> (MAC) to compute a hash of the message, and then use it to verify that the message was decrypted correctly</a:t>
            </a:r>
          </a:p>
          <a:p>
            <a:pPr lvl="1"/>
            <a:r>
              <a:rPr lang="en-US" dirty="0" smtClean="0"/>
              <a:t>Encrypt-then-MAC:</a:t>
            </a:r>
          </a:p>
          <a:p>
            <a:pPr lvl="2"/>
            <a:r>
              <a:rPr lang="en-US" dirty="0" smtClean="0"/>
              <a:t>Encrypt your data =&gt; C. Then compute MAC(C), and send C, MAC(C)</a:t>
            </a:r>
          </a:p>
          <a:p>
            <a:pPr lvl="1"/>
            <a:r>
              <a:rPr lang="en-US" dirty="0" smtClean="0"/>
              <a:t>Encrypt-then-MAC works fine, but requires some care in implementing</a:t>
            </a:r>
          </a:p>
        </p:txBody>
      </p:sp>
    </p:spTree>
    <p:extLst>
      <p:ext uri="{BB962C8B-B14F-4D97-AF65-F5344CB8AC3E}">
        <p14:creationId xmlns:p14="http://schemas.microsoft.com/office/powerpoint/2010/main" val="4101638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not MAC-then-encrypt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could also imagine instead taking a MAC of the </a:t>
            </a:r>
            <a:r>
              <a:rPr lang="en-US" i="1" dirty="0" smtClean="0"/>
              <a:t>plaintext</a:t>
            </a:r>
            <a:r>
              <a:rPr lang="en-US" dirty="0" smtClean="0"/>
              <a:t>, and then checking it after decryption</a:t>
            </a:r>
          </a:p>
          <a:p>
            <a:r>
              <a:rPr lang="en-US" dirty="0" smtClean="0"/>
              <a:t>Theoretical reason: </a:t>
            </a:r>
            <a:r>
              <a:rPr lang="en-US" dirty="0" err="1" smtClean="0"/>
              <a:t>Bellare</a:t>
            </a:r>
            <a:r>
              <a:rPr lang="en-US" dirty="0" smtClean="0"/>
              <a:t> and </a:t>
            </a:r>
            <a:r>
              <a:rPr lang="en-US" dirty="0" err="1" smtClean="0"/>
              <a:t>Namprempre</a:t>
            </a:r>
            <a:r>
              <a:rPr lang="en-US" dirty="0" smtClean="0"/>
              <a:t>, 2000</a:t>
            </a:r>
          </a:p>
          <a:p>
            <a:r>
              <a:rPr lang="en-US" dirty="0" smtClean="0"/>
              <a:t>“</a:t>
            </a:r>
            <a:r>
              <a:rPr lang="en-US" dirty="0"/>
              <a:t>Cryptographic Doom Principle</a:t>
            </a:r>
            <a:r>
              <a:rPr lang="en-US" dirty="0" smtClean="0"/>
              <a:t>”: if you have to perform </a:t>
            </a:r>
            <a:r>
              <a:rPr lang="en-US" i="1" dirty="0" smtClean="0"/>
              <a:t>any </a:t>
            </a:r>
            <a:r>
              <a:rPr lang="en-US" dirty="0" smtClean="0"/>
              <a:t>cryptographic operation before validating the MAC on a message, it will </a:t>
            </a:r>
            <a:r>
              <a:rPr lang="en-US" i="1" dirty="0" smtClean="0"/>
              <a:t>somehow</a:t>
            </a:r>
            <a:r>
              <a:rPr lang="en-US" dirty="0" smtClean="0"/>
              <a:t> likely lead to doom (Moxie Marlinspike, 2011)</a:t>
            </a:r>
          </a:p>
          <a:p>
            <a:pPr lvl="1"/>
            <a:r>
              <a:rPr lang="en-US" dirty="0">
                <a:hlinkClick r:id="rId2"/>
              </a:rPr>
              <a:t>https://moxie.org/blog/the-cryptographic-doom-principle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Examples from the article:</a:t>
            </a:r>
          </a:p>
          <a:p>
            <a:pPr lvl="1"/>
            <a:r>
              <a:rPr lang="en-US" dirty="0" err="1" smtClean="0"/>
              <a:t>Vaudenay</a:t>
            </a:r>
            <a:r>
              <a:rPr lang="en-US" dirty="0" smtClean="0"/>
              <a:t> Attack</a:t>
            </a:r>
          </a:p>
          <a:p>
            <a:pPr lvl="1"/>
            <a:r>
              <a:rPr lang="en-US" dirty="0" smtClean="0"/>
              <a:t>Attack on SSH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23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Bellare</a:t>
            </a:r>
            <a:r>
              <a:rPr lang="en-US" dirty="0" smtClean="0"/>
              <a:t> and </a:t>
            </a:r>
            <a:r>
              <a:rPr lang="en-US" dirty="0" err="1"/>
              <a:t>Namprempre</a:t>
            </a:r>
            <a:endParaRPr lang="en-US" dirty="0"/>
          </a:p>
        </p:txBody>
      </p:sp>
      <p:pic>
        <p:nvPicPr>
          <p:cNvPr id="4" name="Picture 3" descr="Screenshot 2018-11-28 17.16.5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583" y="1875840"/>
            <a:ext cx="81280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528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Asymmetric Crypto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a.k.a. </a:t>
            </a:r>
            <a:r>
              <a:rPr lang="en-US" sz="2800" dirty="0"/>
              <a:t>p</a:t>
            </a:r>
            <a:r>
              <a:rPr lang="en-US" sz="2800" dirty="0" smtClean="0"/>
              <a:t>ublic key cryptography</a:t>
            </a:r>
          </a:p>
          <a:p>
            <a:pPr marL="3429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Involves 2 distinct keys: a "public" key and a "private" key</a:t>
            </a:r>
          </a:p>
          <a:p>
            <a:pPr marL="8001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Should be obvious which one you need to keep secret</a:t>
            </a:r>
            <a:r>
              <a:rPr lang="mr-IN" sz="2400" dirty="0" smtClean="0"/>
              <a:t>…</a:t>
            </a:r>
            <a:endParaRPr lang="en-US" sz="2400" dirty="0" smtClean="0"/>
          </a:p>
          <a:p>
            <a:pPr marL="3429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When you encrypt with one, it becomes readable only by the other</a:t>
            </a:r>
          </a:p>
          <a:p>
            <a:pPr marL="8001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Works both ways</a:t>
            </a:r>
          </a:p>
          <a:p>
            <a:pPr marL="8001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Encrypting with public key makes it decipherable only to those with the private key</a:t>
            </a:r>
          </a:p>
          <a:p>
            <a:pPr marL="8001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"Encrypting" with private key can be used to sign messages</a:t>
            </a:r>
          </a:p>
          <a:p>
            <a:pPr marL="3429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Commonly used to bootstrap symmetric crypto algorithms as they are faster</a:t>
            </a:r>
          </a:p>
        </p:txBody>
      </p:sp>
    </p:spTree>
    <p:extLst>
      <p:ext uri="{BB962C8B-B14F-4D97-AF65-F5344CB8AC3E}">
        <p14:creationId xmlns:p14="http://schemas.microsoft.com/office/powerpoint/2010/main" val="12579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The most well known asymmetric cryptosystem</a:t>
            </a:r>
          </a:p>
          <a:p>
            <a:pPr marL="3429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Let's walk through a sample encrypt/decrypt cycle </a:t>
            </a:r>
          </a:p>
        </p:txBody>
      </p:sp>
    </p:spTree>
    <p:extLst>
      <p:ext uri="{BB962C8B-B14F-4D97-AF65-F5344CB8AC3E}">
        <p14:creationId xmlns:p14="http://schemas.microsoft.com/office/powerpoint/2010/main" val="1982068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Classical Ciphers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Substitution ciphers</a:t>
            </a:r>
          </a:p>
          <a:p>
            <a:pPr lvl="1"/>
            <a:r>
              <a:rPr lang="en-US" dirty="0" smtClean="0"/>
              <a:t>Bijective map from each character to another</a:t>
            </a:r>
          </a:p>
          <a:p>
            <a:pPr lvl="2"/>
            <a:r>
              <a:rPr lang="en-US" dirty="0" smtClean="0"/>
              <a:t>Why bijective?</a:t>
            </a:r>
          </a:p>
          <a:p>
            <a:pPr lvl="1"/>
            <a:r>
              <a:rPr lang="en-US" dirty="0" err="1" smtClean="0"/>
              <a:t>Monoalphabetic</a:t>
            </a:r>
            <a:endParaRPr lang="en-US" dirty="0" smtClean="0"/>
          </a:p>
          <a:p>
            <a:pPr lvl="1"/>
            <a:r>
              <a:rPr lang="en-US" dirty="0" smtClean="0"/>
              <a:t>Let a-&gt;z, b-&gt;y, c-&gt;x, </a:t>
            </a:r>
            <a:r>
              <a:rPr lang="mr-IN" dirty="0" smtClean="0"/>
              <a:t>…</a:t>
            </a:r>
            <a:endParaRPr lang="en-US" dirty="0" smtClean="0"/>
          </a:p>
          <a:p>
            <a:pPr lvl="2"/>
            <a:r>
              <a:rPr lang="en-US" dirty="0" smtClean="0"/>
              <a:t>hello</a:t>
            </a:r>
          </a:p>
          <a:p>
            <a:pPr lvl="2"/>
            <a:r>
              <a:rPr lang="en-US" dirty="0" err="1" smtClean="0"/>
              <a:t>svool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721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RSA Example </a:t>
            </a:r>
            <a:r>
              <a:rPr lang="en-US" dirty="0"/>
              <a:t>(“textbook” RSA)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Alice generates a public/private key pair</a:t>
            </a:r>
          </a:p>
          <a:p>
            <a:pPr lvl="1"/>
            <a:r>
              <a:rPr lang="en-US" dirty="0" smtClean="0"/>
              <a:t>Generates 2 (large) primes: p and q</a:t>
            </a:r>
          </a:p>
          <a:p>
            <a:pPr lvl="1"/>
            <a:r>
              <a:rPr lang="en-US" dirty="0" smtClean="0"/>
              <a:t>Computes n=</a:t>
            </a:r>
            <a:r>
              <a:rPr lang="en-US" dirty="0" err="1" smtClean="0"/>
              <a:t>pq</a:t>
            </a:r>
            <a:r>
              <a:rPr lang="en-US" dirty="0" smtClean="0"/>
              <a:t>. This is the </a:t>
            </a:r>
            <a:r>
              <a:rPr lang="en-US" u="sng" dirty="0" smtClean="0"/>
              <a:t>public modulus</a:t>
            </a:r>
            <a:endParaRPr lang="en-US" dirty="0" smtClean="0"/>
          </a:p>
          <a:p>
            <a:pPr lvl="1"/>
            <a:r>
              <a:rPr lang="en-US" dirty="0" smtClean="0"/>
              <a:t>Computes the totient of n: phi = (p-1)(q-1)</a:t>
            </a:r>
          </a:p>
          <a:p>
            <a:pPr lvl="1"/>
            <a:r>
              <a:rPr lang="en-US" dirty="0" smtClean="0"/>
              <a:t>Pick a number e coprime to phi (usually 3, 5, 17, 257, 65537)</a:t>
            </a:r>
          </a:p>
          <a:p>
            <a:pPr lvl="1"/>
            <a:r>
              <a:rPr lang="en-US" dirty="0" smtClean="0"/>
              <a:t>Compute d as the </a:t>
            </a:r>
            <a:r>
              <a:rPr lang="en-US" b="1" dirty="0" smtClean="0"/>
              <a:t>multiplicative inverse </a:t>
            </a:r>
            <a:r>
              <a:rPr lang="en-US" dirty="0" smtClean="0"/>
              <a:t>of e mod phi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n,e</a:t>
            </a:r>
            <a:r>
              <a:rPr lang="en-US" dirty="0" smtClean="0"/>
              <a:t>) is the public key</a:t>
            </a:r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n,d</a:t>
            </a:r>
            <a:r>
              <a:rPr lang="en-US" dirty="0" smtClean="0"/>
              <a:t>) is the private 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665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RSA Example </a:t>
            </a:r>
            <a:r>
              <a:rPr lang="en-US" dirty="0" smtClean="0"/>
              <a:t>(“textbook” RSA)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Bob now wants to talk with Alice</a:t>
            </a:r>
          </a:p>
          <a:p>
            <a:r>
              <a:rPr lang="en-US" dirty="0" smtClean="0"/>
              <a:t>Alice sends Bob the public key</a:t>
            </a:r>
          </a:p>
          <a:p>
            <a:r>
              <a:rPr lang="en-US" dirty="0" smtClean="0"/>
              <a:t>Bob encrypts his message m by raising it to the public exponent (e) mod n</a:t>
            </a:r>
          </a:p>
          <a:p>
            <a:pPr lvl="1"/>
            <a:r>
              <a:rPr lang="en-US" dirty="0" smtClean="0"/>
              <a:t>c = m</a:t>
            </a:r>
            <a:r>
              <a:rPr lang="en-US" baseline="30000" dirty="0" smtClean="0"/>
              <a:t>e</a:t>
            </a:r>
            <a:r>
              <a:rPr lang="en-US" dirty="0" smtClean="0"/>
              <a:t> (mod n)</a:t>
            </a:r>
          </a:p>
          <a:p>
            <a:r>
              <a:rPr lang="en-US" dirty="0" smtClean="0"/>
              <a:t>Bob then sends the </a:t>
            </a:r>
            <a:r>
              <a:rPr lang="en-US" dirty="0" err="1" smtClean="0"/>
              <a:t>ciphertext</a:t>
            </a:r>
            <a:r>
              <a:rPr lang="en-US" dirty="0" smtClean="0"/>
              <a:t> c to Alice</a:t>
            </a:r>
          </a:p>
          <a:p>
            <a:r>
              <a:rPr lang="en-US" dirty="0" smtClean="0"/>
              <a:t>Alice decrypts it by raising c to the private exponent (d)</a:t>
            </a:r>
          </a:p>
          <a:p>
            <a:pPr lvl="1"/>
            <a:r>
              <a:rPr lang="en-US" dirty="0" smtClean="0"/>
              <a:t>m = </a:t>
            </a:r>
            <a:r>
              <a:rPr lang="en-US" dirty="0" smtClean="0"/>
              <a:t>c</a:t>
            </a:r>
            <a:r>
              <a:rPr lang="en-US" baseline="30000" dirty="0" smtClean="0"/>
              <a:t>d</a:t>
            </a:r>
            <a:r>
              <a:rPr lang="en-US" dirty="0" smtClean="0"/>
              <a:t> (mod n)</a:t>
            </a:r>
            <a:endParaRPr lang="en-US" baseline="30000" dirty="0"/>
          </a:p>
          <a:p>
            <a:r>
              <a:rPr lang="en-US" dirty="0" smtClean="0"/>
              <a:t>This turns into:</a:t>
            </a:r>
          </a:p>
          <a:p>
            <a:pPr lvl="1"/>
            <a:r>
              <a:rPr lang="en-US" dirty="0" smtClean="0"/>
              <a:t>(m</a:t>
            </a:r>
            <a:r>
              <a:rPr lang="en-US" baseline="30000" dirty="0"/>
              <a:t>e</a:t>
            </a:r>
            <a:r>
              <a:rPr lang="en-US" dirty="0" smtClean="0"/>
              <a:t>)</a:t>
            </a:r>
            <a:r>
              <a:rPr lang="en-US" baseline="30000" dirty="0"/>
              <a:t>d</a:t>
            </a:r>
            <a:r>
              <a:rPr lang="en-US" dirty="0" smtClean="0"/>
              <a:t> (mod n) =&gt; m</a:t>
            </a:r>
            <a:r>
              <a:rPr lang="en-US" baseline="30000" dirty="0" smtClean="0"/>
              <a:t>ed</a:t>
            </a:r>
            <a:r>
              <a:rPr lang="en-US" dirty="0" smtClean="0"/>
              <a:t> (mod n) =&gt; m</a:t>
            </a:r>
            <a:r>
              <a:rPr lang="en-US" baseline="30000" dirty="0" smtClean="0"/>
              <a:t>1</a:t>
            </a:r>
            <a:r>
              <a:rPr lang="en-US" dirty="0" smtClean="0"/>
              <a:t> = 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653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RSA Attacks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many, many ways to mess up implementing RSA</a:t>
            </a:r>
          </a:p>
          <a:p>
            <a:r>
              <a:rPr lang="en-US" dirty="0" smtClean="0"/>
              <a:t>A great overview of attacks:</a:t>
            </a:r>
          </a:p>
          <a:p>
            <a:pPr lvl="1"/>
            <a:r>
              <a:rPr lang="en-US" dirty="0" smtClean="0"/>
              <a:t>Dan </a:t>
            </a:r>
            <a:r>
              <a:rPr lang="en-US" dirty="0" err="1" smtClean="0"/>
              <a:t>Boneh</a:t>
            </a:r>
            <a:r>
              <a:rPr lang="en-US" dirty="0" smtClean="0"/>
              <a:t>: “Twenty years of attacks on the RSA Cryptosystem”</a:t>
            </a:r>
          </a:p>
          <a:p>
            <a:pPr lvl="1"/>
            <a:r>
              <a:rPr lang="en-US" dirty="0" smtClean="0"/>
              <a:t>For RSA-based CTF challenges, maybe 90% of them will be based on an attack from this paper</a:t>
            </a:r>
          </a:p>
          <a:p>
            <a:r>
              <a:rPr lang="en-US" dirty="0" smtClean="0"/>
              <a:t>We’ll only cover a few of the simpler ones in class</a:t>
            </a:r>
          </a:p>
        </p:txBody>
      </p:sp>
    </p:spTree>
    <p:extLst>
      <p:ext uri="{BB962C8B-B14F-4D97-AF65-F5344CB8AC3E}">
        <p14:creationId xmlns:p14="http://schemas.microsoft.com/office/powerpoint/2010/main" val="3847497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Factoring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Factoring the product of two large prime numbers is generally considered to be very hard</a:t>
            </a:r>
          </a:p>
          <a:p>
            <a:pPr lvl="1"/>
            <a:r>
              <a:rPr lang="en-US" dirty="0" smtClean="0"/>
              <a:t>Theory note: although it is </a:t>
            </a:r>
            <a:r>
              <a:rPr lang="en-US" i="1" dirty="0" smtClean="0"/>
              <a:t>not</a:t>
            </a:r>
            <a:r>
              <a:rPr lang="en-US" dirty="0" smtClean="0"/>
              <a:t> known to be NP-Hard</a:t>
            </a:r>
            <a:br>
              <a:rPr lang="en-US" dirty="0" smtClean="0"/>
            </a:br>
            <a:r>
              <a:rPr lang="en-US" dirty="0" smtClean="0"/>
              <a:t>Probably lies in some complexity class between P and NP, but we don’t know for sure.</a:t>
            </a:r>
          </a:p>
          <a:p>
            <a:pPr lvl="1"/>
            <a:r>
              <a:rPr lang="en-US" dirty="0" smtClean="0"/>
              <a:t>Future note: quantum computing, if realized, will change this. </a:t>
            </a:r>
            <a:r>
              <a:rPr lang="en-US" dirty="0" err="1" smtClean="0"/>
              <a:t>Shor’s</a:t>
            </a:r>
            <a:r>
              <a:rPr lang="en-US" dirty="0" smtClean="0"/>
              <a:t> algorithm is a polynomial time algorithm for factoring – as long as you’ve got a quantum computer!</a:t>
            </a:r>
          </a:p>
          <a:p>
            <a:r>
              <a:rPr lang="en-US" dirty="0" smtClean="0"/>
              <a:t>If n is sufficiently small, we can just factor it!</a:t>
            </a:r>
          </a:p>
          <a:p>
            <a:r>
              <a:rPr lang="en-US" dirty="0" smtClean="0"/>
              <a:t>Current best algorithm: General Number Field Sieve (GNFS)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789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 Modulus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Recall that to encrypt we do</a:t>
            </a:r>
          </a:p>
          <a:p>
            <a:pPr lvl="1"/>
            <a:r>
              <a:rPr lang="en-US" dirty="0" smtClean="0"/>
              <a:t>m</a:t>
            </a:r>
            <a:r>
              <a:rPr lang="en-US" baseline="30000" dirty="0" smtClean="0"/>
              <a:t>e</a:t>
            </a:r>
            <a:r>
              <a:rPr lang="en-US" dirty="0" smtClean="0"/>
              <a:t> (mod N)</a:t>
            </a:r>
          </a:p>
          <a:p>
            <a:r>
              <a:rPr lang="en-US" dirty="0" smtClean="0"/>
              <a:t>Q: does the attacker know e?</a:t>
            </a:r>
          </a:p>
        </p:txBody>
      </p:sp>
    </p:spTree>
    <p:extLst>
      <p:ext uri="{BB962C8B-B14F-4D97-AF65-F5344CB8AC3E}">
        <p14:creationId xmlns:p14="http://schemas.microsoft.com/office/powerpoint/2010/main" val="2582561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 Modulus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Recall that to encrypt we do</a:t>
            </a:r>
          </a:p>
          <a:p>
            <a:pPr lvl="1"/>
            <a:r>
              <a:rPr lang="en-US" dirty="0" smtClean="0"/>
              <a:t>m</a:t>
            </a:r>
            <a:r>
              <a:rPr lang="en-US" baseline="30000" dirty="0" smtClean="0"/>
              <a:t>e</a:t>
            </a:r>
            <a:r>
              <a:rPr lang="en-US" dirty="0" smtClean="0"/>
              <a:t> (mod N)</a:t>
            </a:r>
          </a:p>
          <a:p>
            <a:r>
              <a:rPr lang="en-US" dirty="0" smtClean="0"/>
              <a:t>Q: does the attacker know e? </a:t>
            </a:r>
            <a:r>
              <a:rPr lang="en-US" b="1" dirty="0" smtClean="0"/>
              <a:t>YES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N,e</a:t>
            </a:r>
            <a:r>
              <a:rPr lang="en-US" dirty="0" smtClean="0"/>
              <a:t>) is the </a:t>
            </a:r>
            <a:r>
              <a:rPr lang="en-US" i="1" dirty="0" smtClean="0"/>
              <a:t>public key</a:t>
            </a:r>
            <a:r>
              <a:rPr lang="en-US" dirty="0" smtClean="0"/>
              <a:t> – everyone knows it</a:t>
            </a:r>
          </a:p>
          <a:p>
            <a:r>
              <a:rPr lang="en-US" dirty="0" smtClean="0"/>
              <a:t>What happens if m</a:t>
            </a:r>
            <a:r>
              <a:rPr lang="en-US" baseline="30000" dirty="0" smtClean="0"/>
              <a:t>e</a:t>
            </a:r>
            <a:r>
              <a:rPr lang="en-US" dirty="0" smtClean="0"/>
              <a:t> &lt; N?</a:t>
            </a:r>
          </a:p>
        </p:txBody>
      </p:sp>
    </p:spTree>
    <p:extLst>
      <p:ext uri="{BB962C8B-B14F-4D97-AF65-F5344CB8AC3E}">
        <p14:creationId xmlns:p14="http://schemas.microsoft.com/office/powerpoint/2010/main" val="2110878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Small Modulus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Recall that to encrypt we do</a:t>
            </a:r>
          </a:p>
          <a:p>
            <a:pPr lvl="1"/>
            <a:r>
              <a:rPr lang="en-US" dirty="0" smtClean="0"/>
              <a:t>m</a:t>
            </a:r>
            <a:r>
              <a:rPr lang="en-US" baseline="30000" dirty="0" smtClean="0"/>
              <a:t>e</a:t>
            </a:r>
            <a:r>
              <a:rPr lang="en-US" dirty="0" smtClean="0"/>
              <a:t> (mod N)</a:t>
            </a:r>
          </a:p>
          <a:p>
            <a:r>
              <a:rPr lang="en-US" dirty="0" smtClean="0"/>
              <a:t>Q: does the attacker know e? </a:t>
            </a:r>
            <a:r>
              <a:rPr lang="en-US" b="1" dirty="0" smtClean="0"/>
              <a:t>YES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N,e</a:t>
            </a:r>
            <a:r>
              <a:rPr lang="en-US" dirty="0" smtClean="0"/>
              <a:t>) is the </a:t>
            </a:r>
            <a:r>
              <a:rPr lang="en-US" i="1" dirty="0" smtClean="0"/>
              <a:t>public key</a:t>
            </a:r>
            <a:r>
              <a:rPr lang="en-US" dirty="0" smtClean="0"/>
              <a:t> – everyone knows it</a:t>
            </a:r>
          </a:p>
          <a:p>
            <a:r>
              <a:rPr lang="en-US" dirty="0" smtClean="0"/>
              <a:t>What happens if m</a:t>
            </a:r>
            <a:r>
              <a:rPr lang="en-US" baseline="30000" dirty="0" smtClean="0"/>
              <a:t>e</a:t>
            </a:r>
            <a:r>
              <a:rPr lang="en-US" dirty="0" smtClean="0"/>
              <a:t> &lt; N?</a:t>
            </a:r>
          </a:p>
          <a:p>
            <a:pPr lvl="1"/>
            <a:r>
              <a:rPr lang="en-US" dirty="0" smtClean="0"/>
              <a:t>We can just take the e-</a:t>
            </a:r>
            <a:r>
              <a:rPr lang="en-US" dirty="0" err="1" smtClean="0"/>
              <a:t>th</a:t>
            </a:r>
            <a:r>
              <a:rPr lang="en-US" dirty="0" smtClean="0"/>
              <a:t> root to recover m!</a:t>
            </a:r>
          </a:p>
        </p:txBody>
      </p:sp>
    </p:spTree>
    <p:extLst>
      <p:ext uri="{BB962C8B-B14F-4D97-AF65-F5344CB8AC3E}">
        <p14:creationId xmlns:p14="http://schemas.microsoft.com/office/powerpoint/2010/main" val="2400765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Classical Ciphers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Caesar cipher</a:t>
            </a:r>
          </a:p>
          <a:p>
            <a:pPr lvl="1"/>
            <a:r>
              <a:rPr lang="en-US" dirty="0" smtClean="0"/>
              <a:t>a.k.a. shift cipher</a:t>
            </a:r>
          </a:p>
          <a:p>
            <a:pPr lvl="1"/>
            <a:r>
              <a:rPr lang="en-US" dirty="0" smtClean="0"/>
              <a:t>A simple family of substitution ciphers</a:t>
            </a:r>
          </a:p>
          <a:p>
            <a:pPr lvl="1"/>
            <a:r>
              <a:rPr lang="en-US" dirty="0" smtClean="0"/>
              <a:t>Each character maps to the character some number of positions down the alphabet</a:t>
            </a:r>
          </a:p>
          <a:p>
            <a:pPr lvl="1"/>
            <a:r>
              <a:rPr lang="en-US" dirty="0" smtClean="0"/>
              <a:t>If shift is 1: a-&gt;b, b-&gt;c, c-&gt;d, etc.</a:t>
            </a:r>
          </a:p>
          <a:p>
            <a:pPr lvl="2"/>
            <a:r>
              <a:rPr lang="en-US" dirty="0" smtClean="0"/>
              <a:t>Hello!</a:t>
            </a:r>
          </a:p>
          <a:p>
            <a:pPr lvl="2"/>
            <a:r>
              <a:rPr lang="en-US" dirty="0" err="1" smtClean="0"/>
              <a:t>Ifmmp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ROT13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402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Classical Ciphers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Breaking a Caesar cipher</a:t>
            </a:r>
          </a:p>
          <a:p>
            <a:pPr lvl="1"/>
            <a:r>
              <a:rPr lang="en-US" dirty="0" smtClean="0"/>
              <a:t>There are only 26 options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Try them all!</a:t>
            </a:r>
          </a:p>
          <a:p>
            <a:r>
              <a:rPr lang="en-US" dirty="0" smtClean="0"/>
              <a:t>But we can do better!</a:t>
            </a:r>
          </a:p>
          <a:p>
            <a:r>
              <a:rPr lang="en-US" dirty="0" smtClean="0"/>
              <a:t>Frequency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77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Frequency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characters are used more than others</a:t>
            </a:r>
          </a:p>
          <a:p>
            <a:r>
              <a:rPr lang="en-US" dirty="0" smtClean="0"/>
              <a:t>For English, " " (space) and "e" are super common characters while "j", "q", "x", and "z" are almost never used</a:t>
            </a:r>
          </a:p>
          <a:p>
            <a:r>
              <a:rPr lang="en-US" dirty="0" smtClean="0"/>
              <a:t>For a large enough </a:t>
            </a:r>
            <a:r>
              <a:rPr lang="en-US" dirty="0" err="1" smtClean="0"/>
              <a:t>ciphertext</a:t>
            </a:r>
            <a:r>
              <a:rPr lang="en-US" dirty="0" smtClean="0"/>
              <a:t>, the frequency distribution should roughly match the general English distribution</a:t>
            </a:r>
          </a:p>
          <a:p>
            <a:r>
              <a:rPr lang="en-US" dirty="0" smtClean="0"/>
              <a:t>Then, we just have to match the letters together!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52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453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Frequency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can also be extended to more than one character: n-gram analysis</a:t>
            </a:r>
          </a:p>
          <a:p>
            <a:pPr lvl="1"/>
            <a:r>
              <a:rPr lang="en-US" dirty="0" smtClean="0"/>
              <a:t>Bigram analysis: matching the distribution of character pairs</a:t>
            </a:r>
          </a:p>
          <a:p>
            <a:pPr lvl="1"/>
            <a:r>
              <a:rPr lang="en-US" dirty="0" smtClean="0">
                <a:hlinkClick r:id="rId2"/>
              </a:rPr>
              <a:t>https://en.wikipedia.org/wiki/Bigram#Bigram_frequency_in_the_English_language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96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English bigram frequencies</a:t>
            </a:r>
            <a:endParaRPr lang="en-US" dirty="0"/>
          </a:p>
        </p:txBody>
      </p:sp>
      <p:pic>
        <p:nvPicPr>
          <p:cNvPr id="6" name="Picture 5" descr="bigramfreqmatrix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891" y="1420879"/>
            <a:ext cx="561022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72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1805</Words>
  <Application>Microsoft Macintosh PowerPoint</Application>
  <PresentationFormat>Custom</PresentationFormat>
  <Paragraphs>213</Paragraphs>
  <Slides>36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Cryptography 1</vt:lpstr>
      <vt:lpstr>What is Cryptography</vt:lpstr>
      <vt:lpstr>Classical Ciphers</vt:lpstr>
      <vt:lpstr>Classical Ciphers</vt:lpstr>
      <vt:lpstr>Classical Ciphers</vt:lpstr>
      <vt:lpstr>Frequency Analysis</vt:lpstr>
      <vt:lpstr>PowerPoint Presentation</vt:lpstr>
      <vt:lpstr>Frequency Analysis</vt:lpstr>
      <vt:lpstr>English bigram frequencies</vt:lpstr>
      <vt:lpstr>Polyalphabetic Ciphers</vt:lpstr>
      <vt:lpstr>PowerPoint Presentation</vt:lpstr>
      <vt:lpstr>XOR</vt:lpstr>
      <vt:lpstr>XOR</vt:lpstr>
      <vt:lpstr>XOR</vt:lpstr>
      <vt:lpstr>XOR</vt:lpstr>
      <vt:lpstr>XOR</vt:lpstr>
      <vt:lpstr>XOR</vt:lpstr>
      <vt:lpstr>XOR</vt:lpstr>
      <vt:lpstr>Symmetric Crypto</vt:lpstr>
      <vt:lpstr>AES</vt:lpstr>
      <vt:lpstr>ECB Penguin</vt:lpstr>
      <vt:lpstr>CBC Decryption Overview</vt:lpstr>
      <vt:lpstr>CBC Malleability Demo</vt:lpstr>
      <vt:lpstr>Real-World CBC Malleability Attacks</vt:lpstr>
      <vt:lpstr>Solution to Malleability?</vt:lpstr>
      <vt:lpstr>Why not MAC-then-encrypt?</vt:lpstr>
      <vt:lpstr>Bellare and Namprempre</vt:lpstr>
      <vt:lpstr>Asymmetric Crypto</vt:lpstr>
      <vt:lpstr>RSA</vt:lpstr>
      <vt:lpstr>RSA Example (“textbook” RSA)</vt:lpstr>
      <vt:lpstr>RSA Example (“textbook” RSA)</vt:lpstr>
      <vt:lpstr>Simple RSA Attacks</vt:lpstr>
      <vt:lpstr>Factoring</vt:lpstr>
      <vt:lpstr>Small Modulus Attack</vt:lpstr>
      <vt:lpstr>Small Modulus Attack</vt:lpstr>
      <vt:lpstr>Small Modulus Attack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Cryptography 1</dc:title>
  <dc:creator>Microsoft Office User</dc:creator>
  <cp:lastModifiedBy>Brendan Dolan-Gavitt</cp:lastModifiedBy>
  <cp:revision>86</cp:revision>
  <dcterms:created xsi:type="dcterms:W3CDTF">2017-11-29T18:58:38Z</dcterms:created>
  <dcterms:modified xsi:type="dcterms:W3CDTF">2018-11-29T00:44:43Z</dcterms:modified>
</cp:coreProperties>
</file>

<file path=docProps/thumbnail.jpeg>
</file>